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22" r:id="rId5"/>
    <p:sldId id="321" r:id="rId6"/>
    <p:sldId id="311" r:id="rId7"/>
    <p:sldId id="318" r:id="rId8"/>
    <p:sldId id="317" r:id="rId9"/>
    <p:sldId id="316" r:id="rId10"/>
    <p:sldId id="1520" r:id="rId11"/>
    <p:sldId id="323" r:id="rId12"/>
    <p:sldId id="313" r:id="rId13"/>
    <p:sldId id="1524" r:id="rId14"/>
    <p:sldId id="325" r:id="rId15"/>
    <p:sldId id="326" r:id="rId16"/>
    <p:sldId id="1521" r:id="rId17"/>
    <p:sldId id="1523" r:id="rId18"/>
    <p:sldId id="1522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604B2-44F8-09CC-888C-685F6330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831120-0A81-BC50-D386-C340332DC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75365-FA8C-CBA8-675E-900DCF1DE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Connect the power of our institutions and the PA-DMZ is the first of many that we hope to work with partners to extend its efforts – PSU can’t do it on its 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lvl="0"/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DED3-3D6E-02DD-3E63-F94364775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279F-0DC4-47E0-BB73-257F5D1DF74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3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56CC-0842-1B49-944A-347EC18E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AC19-9531-4149-BFAE-2CD784FA3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6AD3D-FE28-AE48-845C-4D5EEE4AD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8EE76-BF31-7A45-BE7A-0BF54DF1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D09A-9F42-C649-A6EB-DC34432B03F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D37ED-F514-2246-95B4-5C6E4D28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9C4FD-F637-8F42-8A3E-0B743A04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7783-32A8-2648-B110-15346210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8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  <p:sldLayoutId id="214748369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ew.nsf.gov/funding/opportunities/campus-cyberinfrastructure-cc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5" y="690511"/>
            <a:ext cx="5185821" cy="5253089"/>
          </a:xfrm>
        </p:spPr>
        <p:txBody>
          <a:bodyPr/>
          <a:lstStyle/>
          <a:p>
            <a:r>
              <a:rPr lang="en-US"/>
              <a:t>NSF CC* PA Science DMZ Project</a:t>
            </a:r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AA6ED-97F0-825D-71BB-D4D461E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6900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/>
              <a:t>Network Diagram</a:t>
            </a:r>
            <a:endParaRPr lang="en-Z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592F51-55CE-19DC-B632-AD19560BA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Content Placeholder 5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914C1F72-557C-7A52-B699-1600BC9AC17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787990" y="1711560"/>
            <a:ext cx="7359477" cy="3613063"/>
          </a:xfrm>
        </p:spPr>
      </p:pic>
    </p:spTree>
    <p:extLst>
      <p:ext uri="{BB962C8B-B14F-4D97-AF65-F5344CB8AC3E}">
        <p14:creationId xmlns:p14="http://schemas.microsoft.com/office/powerpoint/2010/main" val="14524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Regional Science DMZ - IT Perspective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721984" y="1931437"/>
            <a:ext cx="4555616" cy="4012163"/>
          </a:xfrm>
        </p:spPr>
        <p:txBody>
          <a:bodyPr>
            <a:normAutofit/>
          </a:bodyPr>
          <a:lstStyle/>
          <a:p>
            <a:r>
              <a:rPr lang="en-US"/>
              <a:t>Jason Simms, PhD, Swarthmore College</a:t>
            </a:r>
          </a:p>
        </p:txBody>
      </p:sp>
      <p:pic>
        <p:nvPicPr>
          <p:cNvPr id="4100" name="Picture 4" descr="Jason Simms">
            <a:extLst>
              <a:ext uri="{FF2B5EF4-FFF2-40B4-BE49-F238E27FC236}">
                <a16:creationId xmlns:a16="http://schemas.microsoft.com/office/drawing/2014/main" id="{F85F4A6C-74F9-F9B0-17F3-45F451C8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02" y="1861456"/>
            <a:ext cx="5253170" cy="35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28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Regional Science DMZ – Research/Administrative Impacts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91367" y="1931437"/>
            <a:ext cx="5286233" cy="4012163"/>
          </a:xfrm>
        </p:spPr>
        <p:txBody>
          <a:bodyPr>
            <a:normAutofit/>
          </a:bodyPr>
          <a:lstStyle/>
          <a:p>
            <a:r>
              <a:rPr lang="en-US"/>
              <a:t>Frederick Adkins, PhD, Indiana University of Pennsylvania</a:t>
            </a:r>
          </a:p>
        </p:txBody>
      </p:sp>
      <p:pic>
        <p:nvPicPr>
          <p:cNvPr id="5122" name="Picture 2" descr="IUP - Mathematics Department Faculty ...">
            <a:extLst>
              <a:ext uri="{FF2B5EF4-FFF2-40B4-BE49-F238E27FC236}">
                <a16:creationId xmlns:a16="http://schemas.microsoft.com/office/drawing/2014/main" id="{E5A8681E-1485-DCA1-835E-8145CF7F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01" y="1656377"/>
            <a:ext cx="3211279" cy="428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5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Regional Science DMZ – Research/Administrative Impacts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91367" y="1931437"/>
            <a:ext cx="5286233" cy="4012163"/>
          </a:xfrm>
        </p:spPr>
        <p:txBody>
          <a:bodyPr>
            <a:normAutofit/>
          </a:bodyPr>
          <a:lstStyle/>
          <a:p>
            <a:r>
              <a:rPr lang="en-US"/>
              <a:t>Ezra Lencer, PhD, Lafayette College</a:t>
            </a:r>
          </a:p>
        </p:txBody>
      </p:sp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85BECF81-60F9-CC52-0717-1334A869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45" y="172027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Regional Science DMZ – Research/Administrative Impacts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91367" y="1931437"/>
            <a:ext cx="5286233" cy="4012163"/>
          </a:xfrm>
        </p:spPr>
        <p:txBody>
          <a:bodyPr>
            <a:normAutofit/>
          </a:bodyPr>
          <a:lstStyle/>
          <a:p>
            <a:r>
              <a:rPr lang="en-US"/>
              <a:t>Bill Balint, Indiana University of Pennsylvania </a:t>
            </a:r>
          </a:p>
        </p:txBody>
      </p:sp>
      <p:pic>
        <p:nvPicPr>
          <p:cNvPr id="5" name="Picture 4" descr="A person with grey hair&#10;&#10;Description automatically generated">
            <a:extLst>
              <a:ext uri="{FF2B5EF4-FFF2-40B4-BE49-F238E27FC236}">
                <a16:creationId xmlns:a16="http://schemas.microsoft.com/office/drawing/2014/main" id="{6DB0DCA4-2B9F-EC1D-91D1-6C16EEA1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65" y="1709351"/>
            <a:ext cx="2728849" cy="3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7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646652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/>
              <a:t>Thank</a:t>
            </a:r>
            <a:br>
              <a:rPr lang="en-US"/>
            </a:br>
            <a:r>
              <a:rPr lang="en-US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0288" y="737115"/>
            <a:ext cx="5222754" cy="5407091"/>
          </a:xfrm>
        </p:spPr>
        <p:txBody>
          <a:bodyPr/>
          <a:lstStyle/>
          <a:p>
            <a:r>
              <a:rPr lang="en-US"/>
              <a:t>Introduction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Wayne </a:t>
            </a:r>
            <a:r>
              <a:rPr lang="en-US" err="1"/>
              <a:t>Figurelle</a:t>
            </a:r>
            <a:endParaRPr lang="en-US"/>
          </a:p>
          <a:p>
            <a:r>
              <a:rPr lang="en-US"/>
              <a:t>What is a Regional Science DMZ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 Grant Dull and Ben Miller</a:t>
            </a:r>
          </a:p>
          <a:p>
            <a:r>
              <a:rPr lang="en-US">
                <a:ea typeface="+mn-lt"/>
                <a:cs typeface="+mn-lt"/>
              </a:rPr>
              <a:t>Regional Science DMZ -</a:t>
            </a:r>
            <a:r>
              <a:rPr lang="en-US"/>
              <a:t> IT Perspective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Jason Simms</a:t>
            </a:r>
          </a:p>
          <a:p>
            <a:r>
              <a:rPr lang="en-US">
                <a:ea typeface="+mn-lt"/>
                <a:cs typeface="+mn-lt"/>
              </a:rPr>
              <a:t>Regional Science DMZ – </a:t>
            </a:r>
            <a:r>
              <a:rPr lang="en-US"/>
              <a:t>Research/Administrative Impacts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Rick Adkins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Ezra Lencer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Bill Balint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Introduction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91367" y="1931437"/>
            <a:ext cx="5286233" cy="4012163"/>
          </a:xfrm>
        </p:spPr>
        <p:txBody>
          <a:bodyPr>
            <a:normAutofit/>
          </a:bodyPr>
          <a:lstStyle/>
          <a:p>
            <a:r>
              <a:rPr lang="en-US"/>
              <a:t>Wayne Figurelle, Penn State Institute for Computational and Data Sciences</a:t>
            </a:r>
          </a:p>
        </p:txBody>
      </p:sp>
      <p:pic>
        <p:nvPicPr>
          <p:cNvPr id="1028" name="Picture 4" descr="Wayne Figurelle">
            <a:extLst>
              <a:ext uri="{FF2B5EF4-FFF2-40B4-BE49-F238E27FC236}">
                <a16:creationId xmlns:a16="http://schemas.microsoft.com/office/drawing/2014/main" id="{6EB5C044-D31E-FC44-2269-FF3A7526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02" y="1702839"/>
            <a:ext cx="3756266" cy="37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02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/>
          <a:lstStyle/>
          <a:p>
            <a:r>
              <a:rPr lang="en-US"/>
              <a:t>PA-DMZ Project Overview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E570-1B5E-FFD1-485D-D77E4E6FE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2239" y="1711157"/>
            <a:ext cx="8530178" cy="456120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/>
              <a:t>Frictionless Network (DMZ)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Goal - </a:t>
            </a:r>
            <a:r>
              <a:rPr lang="en-US" u="sng"/>
              <a:t>establish the foundation</a:t>
            </a:r>
            <a:r>
              <a:rPr lang="en-US"/>
              <a:t> for a statewide Pennsylvania Regional Science DMZ (PA-DMZ) that enables and enhances access for under resourced PA institutions of higher education to cyberinfrastructure-based resources and services in support of science driven research and education applications.</a:t>
            </a:r>
          </a:p>
          <a:p>
            <a:r>
              <a:rPr lang="en-US"/>
              <a:t>Grant supports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Networking hardware and connectivity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Installation and support for 2+ years (organizations to provide support years 3-5)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Broader Impacts and Research Enablement</a:t>
            </a:r>
          </a:p>
          <a:p>
            <a:r>
              <a:rPr lang="en-US"/>
              <a:t>Grant Link: </a:t>
            </a:r>
            <a:r>
              <a:rPr lang="en-US">
                <a:hlinkClick r:id="rId2"/>
              </a:rPr>
              <a:t>https://new.nsf.gov/funding/opportunities/campus-cyberinfrastructure-cc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64F-E2D5-D8E7-C513-C47A7E409D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5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/>
          <a:lstStyle/>
          <a:p>
            <a:r>
              <a:rPr lang="en-US"/>
              <a:t>2023 Award Highlights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606B8-D15C-3916-2C66-49DEC593A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3422" y="3828265"/>
            <a:ext cx="6460548" cy="1972608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$1.1M funding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5 partners 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PA Research DMZ for Under-resourced </a:t>
            </a:r>
            <a:r>
              <a:rPr lang="en-US" err="1"/>
              <a:t>Instituions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Install and Operational in 2024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Research Enablement in 2024/2025</a:t>
            </a:r>
          </a:p>
          <a:p>
            <a:pPr marL="342900" indent="-342900" algn="l">
              <a:lnSpc>
                <a:spcPct val="100000"/>
              </a:lnSpc>
              <a:buChar char="•"/>
            </a:pPr>
            <a:r>
              <a:rPr lang="en-US"/>
              <a:t>Growth and Expansion in 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/>
              <a:t>PA-DMZ Current State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Content Placeholder 6" descr="A map with logos and names">
            <a:extLst>
              <a:ext uri="{FF2B5EF4-FFF2-40B4-BE49-F238E27FC236}">
                <a16:creationId xmlns:a16="http://schemas.microsoft.com/office/drawing/2014/main" id="{B0EDD988-E97B-2A50-65DA-B96F50B3ACC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1617916"/>
            <a:ext cx="7878714" cy="46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8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30433-A8A6-00B5-6599-1942E1780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21B3A-C0B4-3B50-DD16-6FA7648F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Pennsylvania’s Potential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5147C-EC3F-7CB0-77D1-95817DD7C41B}"/>
              </a:ext>
            </a:extLst>
          </p:cNvPr>
          <p:cNvCxnSpPr>
            <a:cxnSpLocks/>
          </p:cNvCxnSpPr>
          <p:nvPr/>
        </p:nvCxnSpPr>
        <p:spPr>
          <a:xfrm>
            <a:off x="839788" y="1657223"/>
            <a:ext cx="10512425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CB225-BDD6-FBCD-AAE3-73692A498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926" y="1829918"/>
            <a:ext cx="5176235" cy="4193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PA - 24 CC* awards </a:t>
            </a:r>
            <a:r>
              <a:rPr lang="en-US" sz="1400"/>
              <a:t>as of Jan 2024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Many under-resourced institutions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Chance to make a change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DB1280-6298-0AB4-E0B1-F861D6C9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704" y="1949380"/>
            <a:ext cx="6107853" cy="3832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A648CE-30DF-8F7C-4D6F-AA3CE47D43E2}"/>
              </a:ext>
            </a:extLst>
          </p:cNvPr>
          <p:cNvSpPr txBox="1"/>
          <p:nvPr/>
        </p:nvSpPr>
        <p:spPr>
          <a:xfrm>
            <a:off x="6538309" y="5882418"/>
            <a:ext cx="2357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Map data © 2024 Google – created by a user</a:t>
            </a:r>
          </a:p>
        </p:txBody>
      </p:sp>
    </p:spTree>
    <p:extLst>
      <p:ext uri="{BB962C8B-B14F-4D97-AF65-F5344CB8AC3E}">
        <p14:creationId xmlns:p14="http://schemas.microsoft.com/office/powerpoint/2010/main" val="367479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What is a Regional Science DMZ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85019" y="5752479"/>
            <a:ext cx="4303363" cy="400947"/>
          </a:xfrm>
        </p:spPr>
        <p:txBody>
          <a:bodyPr>
            <a:normAutofit lnSpcReduction="10000"/>
          </a:bodyPr>
          <a:lstStyle/>
          <a:p>
            <a:r>
              <a:rPr lang="en-US"/>
              <a:t>Grant Dull, Keystone REN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C23E75-8C25-D33C-D8CA-34644061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54" y="1727869"/>
            <a:ext cx="3794364" cy="37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5AB7D03-D90F-8CB9-BD43-341EFF00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71" y="1624703"/>
            <a:ext cx="3905250" cy="3895725"/>
          </a:xfrm>
          <a:prstGeom prst="rect">
            <a:avLst/>
          </a:prstGeom>
        </p:spPr>
      </p:pic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17AFED3C-23C8-A85C-A6C8-DC969C91EAB8}"/>
              </a:ext>
            </a:extLst>
          </p:cNvPr>
          <p:cNvSpPr>
            <a:spLocks noGrp="1"/>
          </p:cNvSpPr>
          <p:nvPr/>
        </p:nvSpPr>
        <p:spPr>
          <a:xfrm>
            <a:off x="7371802" y="5752479"/>
            <a:ext cx="4590494" cy="400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Ben Miller, Keystone REN</a:t>
            </a:r>
          </a:p>
        </p:txBody>
      </p:sp>
    </p:spTree>
    <p:extLst>
      <p:ext uri="{BB962C8B-B14F-4D97-AF65-F5344CB8AC3E}">
        <p14:creationId xmlns:p14="http://schemas.microsoft.com/office/powerpoint/2010/main" val="301618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AA6ED-97F0-825D-71BB-D4D461E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6900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/>
              <a:t>Network Diagram</a:t>
            </a:r>
            <a:endParaRPr lang="en-ZA"/>
          </a:p>
        </p:txBody>
      </p:sp>
      <p:pic>
        <p:nvPicPr>
          <p:cNvPr id="8" name="Content Placeholder 7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541C0F33-C1A7-DDE4-90C8-5F4015073E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97541" y="1099913"/>
            <a:ext cx="8326665" cy="549560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592F51-55CE-19DC-B632-AD19560BA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66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73a5f0-d796-48d1-aef2-edb5346d3c37" xsi:nil="true"/>
    <MediaServiceKeyPoints xmlns="8529ed79-734a-4657-bc3e-ffe023011016" xsi:nil="true"/>
    <lcf76f155ced4ddcb4097134ff3c332f xmlns="8529ed79-734a-4657-bc3e-ffe0230110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7AE9A011FCFD46A5E4F6CF1BF1109F" ma:contentTypeVersion="18" ma:contentTypeDescription="Create a new document." ma:contentTypeScope="" ma:versionID="4e2e1d7c10a2e9df22023a2f2584feba">
  <xsd:schema xmlns:xsd="http://www.w3.org/2001/XMLSchema" xmlns:xs="http://www.w3.org/2001/XMLSchema" xmlns:p="http://schemas.microsoft.com/office/2006/metadata/properties" xmlns:ns2="8529ed79-734a-4657-bc3e-ffe023011016" xmlns:ns3="6673a5f0-d796-48d1-aef2-edb5346d3c37" targetNamespace="http://schemas.microsoft.com/office/2006/metadata/properties" ma:root="true" ma:fieldsID="388f19675d8ed2aa9d24e64c710a50d2" ns2:_="" ns3:_="">
    <xsd:import namespace="8529ed79-734a-4657-bc3e-ffe023011016"/>
    <xsd:import namespace="6673a5f0-d796-48d1-aef2-edb5346d3c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9ed79-734a-4657-bc3e-ffe0230110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3a5f0-d796-48d1-aef2-edb5346d3c3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b044271-13f7-41c1-b73c-ea2a9894ad5d}" ma:internalName="TaxCatchAll" ma:showField="CatchAllData" ma:web="6673a5f0-d796-48d1-aef2-edb5346d3c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B7358-0BCB-4DEB-B717-C1D7CC555F05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8529ed79-734a-4657-bc3e-ffe023011016"/>
    <ds:schemaRef ds:uri="http://schemas.microsoft.com/office/infopath/2007/PartnerControls"/>
    <ds:schemaRef ds:uri="http://schemas.openxmlformats.org/package/2006/metadata/core-properties"/>
    <ds:schemaRef ds:uri="6673a5f0-d796-48d1-aef2-edb5346d3c37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044B2-348A-441B-B875-11E756F3BF3E}">
  <ds:schemaRefs>
    <ds:schemaRef ds:uri="6673a5f0-d796-48d1-aef2-edb5346d3c37"/>
    <ds:schemaRef ds:uri="8529ed79-734a-4657-bc3e-ffe0230110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{8C9346CE-FEE8-499F-B6B3-86D469981E82}tf78544816_win32</Template>
  <TotalTime>0</TotalTime>
  <Words>342</Words>
  <Application>Microsoft Office PowerPoint</Application>
  <PresentationFormat>Widescreen</PresentationFormat>
  <Paragraphs>65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Custom</vt:lpstr>
      <vt:lpstr>NSF CC* PA Science DMZ Project</vt:lpstr>
      <vt:lpstr>Agenda</vt:lpstr>
      <vt:lpstr>Introduction</vt:lpstr>
      <vt:lpstr>PA-DMZ Project Overview</vt:lpstr>
      <vt:lpstr>2023 Award Highlights</vt:lpstr>
      <vt:lpstr>PA-DMZ Current State</vt:lpstr>
      <vt:lpstr>Pennsylvania’s Potential</vt:lpstr>
      <vt:lpstr>What is a Regional Science DMZ</vt:lpstr>
      <vt:lpstr>Network Diagram</vt:lpstr>
      <vt:lpstr>Network Diagram</vt:lpstr>
      <vt:lpstr>Regional Science DMZ - IT Perspective</vt:lpstr>
      <vt:lpstr>Regional Science DMZ – Research/Administrative Impacts</vt:lpstr>
      <vt:lpstr>Regional Science DMZ – Research/Administrative Impacts </vt:lpstr>
      <vt:lpstr>Regional Science DMZ – Research/Administrative Impacts </vt:lpstr>
      <vt:lpstr>Q &amp; 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 CC* PA Science DMZ Project</dc:title>
  <dc:creator>Maxin, Halley</dc:creator>
  <cp:lastModifiedBy>Figurelle, Wayne</cp:lastModifiedBy>
  <cp:revision>98</cp:revision>
  <dcterms:created xsi:type="dcterms:W3CDTF">2024-04-03T18:43:46Z</dcterms:created>
  <dcterms:modified xsi:type="dcterms:W3CDTF">2024-09-18T11:23:43Z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0x010100E57AE9A011FCFD46A5E4F6CF1BF1109F</vt:lpwstr>
  </property>
  <property fmtid="{D5CDD505-2E9C-101B-9397-08002B2CF9AE}" pid="3" name="MediaServiceImageTags">
    <vt:lpwstr/>
  </property>
</Properties>
</file>